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8" Type="http://schemas.openxmlformats.org/officeDocument/2006/relationships/slide" Target="slides/slide3.xml"/><Relationship Id="rId18" Type="http://schemas.openxmlformats.org/officeDocument/2006/relationships/customXml" Target="../customXml/item2.xml"/><Relationship Id="rId3" Type="http://schemas.openxmlformats.org/officeDocument/2006/relationships/presProps" Target="presProps.xml"/><Relationship Id="rId12" Type="http://schemas.openxmlformats.org/officeDocument/2006/relationships/slide" Target="slides/slide7.xml"/><Relationship Id="rId7" Type="http://schemas.openxmlformats.org/officeDocument/2006/relationships/slide" Target="slides/slide2.xml"/><Relationship Id="rId17" Type="http://schemas.openxmlformats.org/officeDocument/2006/relationships/customXml" Target="../customXml/item1.xml"/><Relationship Id="rId2" Type="http://schemas.openxmlformats.org/officeDocument/2006/relationships/viewProps" Target="viewProps.xml"/><Relationship Id="rId16" Type="http://schemas.openxmlformats.org/officeDocument/2006/relationships/slide" Target="slides/slide11.xml"/><Relationship Id="rId11" Type="http://schemas.openxmlformats.org/officeDocument/2006/relationships/slide" Target="slides/slide6.xml"/><Relationship Id="rId1" Type="http://schemas.openxmlformats.org/officeDocument/2006/relationships/theme" Target="theme/theme2.xml"/><Relationship Id="rId6" Type="http://schemas.openxmlformats.org/officeDocument/2006/relationships/slide" Target="slides/slide1.xml"/><Relationship Id="rId15" Type="http://schemas.openxmlformats.org/officeDocument/2006/relationships/slide" Target="slides/slide10.xml"/><Relationship Id="rId5"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customXml" Target="../customXml/item3.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377ab221486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377ab221486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g356bc48af81_0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9" name="Google Shape;139;g356bc48af81_0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356bc48af81_0_10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356bc48af81_0_10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 name="Shape 64"/>
        <p:cNvGrpSpPr/>
        <p:nvPr/>
      </p:nvGrpSpPr>
      <p:grpSpPr>
        <a:xfrm>
          <a:off x="0" y="0"/>
          <a:ext cx="0" cy="0"/>
          <a:chOff x="0" y="0"/>
          <a:chExt cx="0" cy="0"/>
        </a:xfrm>
      </p:grpSpPr>
      <p:sp>
        <p:nvSpPr>
          <p:cNvPr id="65" name="Google Shape;65;g356bc48af81_0_1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 name="Google Shape;66;g356bc48af81_0_1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 name="Shape 73"/>
        <p:cNvGrpSpPr/>
        <p:nvPr/>
      </p:nvGrpSpPr>
      <p:grpSpPr>
        <a:xfrm>
          <a:off x="0" y="0"/>
          <a:ext cx="0" cy="0"/>
          <a:chOff x="0" y="0"/>
          <a:chExt cx="0" cy="0"/>
        </a:xfrm>
      </p:grpSpPr>
      <p:sp>
        <p:nvSpPr>
          <p:cNvPr id="74" name="Google Shape;74;g356bc48af81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 name="Google Shape;75;g356bc48af81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56bc48af81_0_1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2" name="Google Shape;82;g356bc48af81_0_1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56bc48af81_0_1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0" name="Google Shape;100;g356bc48af81_0_1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g3780b6a056d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9" name="Google Shape;109;g3780b6a056d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356bc48af81_0_1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356bc48af81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56bc48af81_0_2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356bc48af81_0_2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da"/>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accent5"/>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da"/>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9.png"/><Relationship Id="rId4" Type="http://schemas.openxmlformats.org/officeDocument/2006/relationships/hyperlink" Target="https://docs.google.com/document/d/1-Pt-dxjM7rMFzWMcW8KVECjYIeHUf1tiXQxIApJAMpQ/edit?tab=t.0" TargetMode="External"/><Relationship Id="rId5"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 Id="rId4" Type="http://schemas.openxmlformats.org/officeDocument/2006/relationships/hyperlink" Target="http://www.youtube.com/watch?v=X-AWdfSFCHQ" TargetMode="External"/><Relationship Id="rId5" Type="http://schemas.openxmlformats.org/officeDocument/2006/relationships/image" Target="../media/image3.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0" y="237650"/>
            <a:ext cx="8520600" cy="14397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b="1" lang="da" sz="4200">
                <a:solidFill>
                  <a:schemeClr val="lt1"/>
                </a:solidFill>
              </a:rPr>
              <a:t>Fra snyd til læring</a:t>
            </a:r>
            <a:endParaRPr b="1" sz="4200">
              <a:solidFill>
                <a:schemeClr val="lt1"/>
              </a:solidFill>
            </a:endParaRPr>
          </a:p>
          <a:p>
            <a:pPr indent="0" lvl="0" marL="0" rtl="0" algn="ctr">
              <a:spcBef>
                <a:spcPts val="0"/>
              </a:spcBef>
              <a:spcAft>
                <a:spcPts val="0"/>
              </a:spcAft>
              <a:buNone/>
            </a:pPr>
            <a:r>
              <a:rPr lang="da" sz="2700">
                <a:solidFill>
                  <a:schemeClr val="lt1"/>
                </a:solidFill>
              </a:rPr>
              <a:t>AI-feedback på skriftlige opgaver</a:t>
            </a:r>
            <a:endParaRPr sz="2700">
              <a:solidFill>
                <a:schemeClr val="lt1"/>
              </a:solidFill>
            </a:endParaRPr>
          </a:p>
        </p:txBody>
      </p:sp>
      <p:sp>
        <p:nvSpPr>
          <p:cNvPr id="55" name="Google Shape;55;p13"/>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t/>
            </a:r>
            <a:endParaRPr/>
          </a:p>
        </p:txBody>
      </p:sp>
      <p:pic>
        <p:nvPicPr>
          <p:cNvPr id="56" name="Google Shape;56;p13"/>
          <p:cNvPicPr preferRelativeResize="0"/>
          <p:nvPr/>
        </p:nvPicPr>
        <p:blipFill>
          <a:blip r:embed="rId3">
            <a:alphaModFix/>
          </a:blip>
          <a:stretch>
            <a:fillRect/>
          </a:stretch>
        </p:blipFill>
        <p:spPr>
          <a:xfrm>
            <a:off x="2742714" y="2025250"/>
            <a:ext cx="3658563" cy="26140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2"/>
          <p:cNvSpPr txBox="1"/>
          <p:nvPr>
            <p:ph type="title"/>
          </p:nvPr>
        </p:nvSpPr>
        <p:spPr>
          <a:xfrm>
            <a:off x="311700" y="1014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da">
                <a:solidFill>
                  <a:schemeClr val="lt1"/>
                </a:solidFill>
              </a:rPr>
              <a:t>Aktion 2: </a:t>
            </a:r>
            <a:r>
              <a:rPr lang="da" sz="2466">
                <a:solidFill>
                  <a:schemeClr val="lt1"/>
                </a:solidFill>
              </a:rPr>
              <a:t>Læringsfremmende brug af AI i skriftlige afleveringer</a:t>
            </a:r>
            <a:endParaRPr>
              <a:solidFill>
                <a:schemeClr val="lt1"/>
              </a:solidFill>
            </a:endParaRPr>
          </a:p>
        </p:txBody>
      </p:sp>
      <p:sp>
        <p:nvSpPr>
          <p:cNvPr id="134" name="Google Shape;134;p22"/>
          <p:cNvSpPr txBox="1"/>
          <p:nvPr>
            <p:ph idx="1" type="body"/>
          </p:nvPr>
        </p:nvSpPr>
        <p:spPr>
          <a:xfrm>
            <a:off x="465725" y="1107125"/>
            <a:ext cx="3581700" cy="2809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da">
                <a:solidFill>
                  <a:schemeClr val="lt1"/>
                </a:solidFill>
              </a:rPr>
              <a:t>Eksempel fra en af mine elever:</a:t>
            </a:r>
            <a:endParaRPr>
              <a:solidFill>
                <a:schemeClr val="lt1"/>
              </a:solidFill>
            </a:endParaRPr>
          </a:p>
          <a:p>
            <a:pPr indent="0" lvl="0" marL="0" rtl="0" algn="l">
              <a:spcBef>
                <a:spcPts val="1200"/>
              </a:spcBef>
              <a:spcAft>
                <a:spcPts val="1200"/>
              </a:spcAft>
              <a:buNone/>
            </a:pPr>
            <a:r>
              <a:rPr lang="da">
                <a:solidFill>
                  <a:schemeClr val="lt1"/>
                </a:solidFill>
              </a:rPr>
              <a:t>Feedback på indledning til analyserende artikel (dokumentet er et link).</a:t>
            </a:r>
            <a:endParaRPr>
              <a:solidFill>
                <a:schemeClr val="lt1"/>
              </a:solidFill>
            </a:endParaRPr>
          </a:p>
        </p:txBody>
      </p:sp>
      <p:pic>
        <p:nvPicPr>
          <p:cNvPr id="135" name="Google Shape;135;p22"/>
          <p:cNvPicPr preferRelativeResize="0"/>
          <p:nvPr/>
        </p:nvPicPr>
        <p:blipFill>
          <a:blip r:embed="rId3">
            <a:alphaModFix/>
          </a:blip>
          <a:stretch>
            <a:fillRect/>
          </a:stretch>
        </p:blipFill>
        <p:spPr>
          <a:xfrm>
            <a:off x="1132175" y="2959625"/>
            <a:ext cx="1663125" cy="1352350"/>
          </a:xfrm>
          <a:prstGeom prst="rect">
            <a:avLst/>
          </a:prstGeom>
          <a:noFill/>
          <a:ln>
            <a:noFill/>
          </a:ln>
        </p:spPr>
      </p:pic>
      <p:pic>
        <p:nvPicPr>
          <p:cNvPr id="136" name="Google Shape;136;p22">
            <a:hlinkClick r:id="rId4"/>
          </p:cNvPr>
          <p:cNvPicPr preferRelativeResize="0"/>
          <p:nvPr/>
        </p:nvPicPr>
        <p:blipFill>
          <a:blip r:embed="rId5">
            <a:alphaModFix/>
          </a:blip>
          <a:stretch>
            <a:fillRect/>
          </a:stretch>
        </p:blipFill>
        <p:spPr>
          <a:xfrm>
            <a:off x="4572000" y="832325"/>
            <a:ext cx="4156150" cy="40114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0" name="Shape 140"/>
        <p:cNvGrpSpPr/>
        <p:nvPr/>
      </p:nvGrpSpPr>
      <p:grpSpPr>
        <a:xfrm>
          <a:off x="0" y="0"/>
          <a:ext cx="0" cy="0"/>
          <a:chOff x="0" y="0"/>
          <a:chExt cx="0" cy="0"/>
        </a:xfrm>
      </p:grpSpPr>
      <p:sp>
        <p:nvSpPr>
          <p:cNvPr id="141" name="Google Shape;141;p23"/>
          <p:cNvSpPr txBox="1"/>
          <p:nvPr>
            <p:ph type="title"/>
          </p:nvPr>
        </p:nvSpPr>
        <p:spPr>
          <a:xfrm>
            <a:off x="189000" y="123725"/>
            <a:ext cx="8766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990"/>
              <a:buNone/>
            </a:pPr>
            <a:r>
              <a:rPr b="1" lang="da" sz="2320">
                <a:solidFill>
                  <a:schemeClr val="lt1"/>
                </a:solidFill>
              </a:rPr>
              <a:t>Aktion 1+2:</a:t>
            </a:r>
            <a:r>
              <a:rPr lang="da" sz="2320">
                <a:solidFill>
                  <a:schemeClr val="lt1"/>
                </a:solidFill>
              </a:rPr>
              <a:t> </a:t>
            </a:r>
            <a:r>
              <a:rPr lang="da" sz="2220">
                <a:solidFill>
                  <a:schemeClr val="lt1"/>
                </a:solidFill>
              </a:rPr>
              <a:t>Erkendelser</a:t>
            </a:r>
            <a:endParaRPr sz="2220">
              <a:solidFill>
                <a:schemeClr val="lt1"/>
              </a:solidFill>
            </a:endParaRPr>
          </a:p>
          <a:p>
            <a:pPr indent="0" lvl="0" marL="0" rtl="0" algn="l">
              <a:spcBef>
                <a:spcPts val="0"/>
              </a:spcBef>
              <a:spcAft>
                <a:spcPts val="0"/>
              </a:spcAft>
              <a:buSzPts val="990"/>
              <a:buNone/>
            </a:pPr>
            <a:r>
              <a:t/>
            </a:r>
            <a:endParaRPr sz="1820">
              <a:solidFill>
                <a:srgbClr val="351C75"/>
              </a:solidFill>
            </a:endParaRPr>
          </a:p>
        </p:txBody>
      </p:sp>
      <p:sp>
        <p:nvSpPr>
          <p:cNvPr id="142" name="Google Shape;142;p23"/>
          <p:cNvSpPr txBox="1"/>
          <p:nvPr/>
        </p:nvSpPr>
        <p:spPr>
          <a:xfrm>
            <a:off x="189000" y="909975"/>
            <a:ext cx="6617100" cy="3649800"/>
          </a:xfrm>
          <a:prstGeom prst="rect">
            <a:avLst/>
          </a:prstGeom>
          <a:noFill/>
          <a:ln>
            <a:noFill/>
          </a:ln>
        </p:spPr>
        <p:txBody>
          <a:bodyPr anchorCtr="0" anchor="t" bIns="91425" lIns="91425" spcFirstLastPara="1" rIns="91425" wrap="square" tIns="91425">
            <a:noAutofit/>
          </a:bodyPr>
          <a:lstStyle/>
          <a:p>
            <a:pPr indent="-330200" lvl="0" marL="457200" rtl="0" algn="l">
              <a:lnSpc>
                <a:spcPct val="115000"/>
              </a:lnSpc>
              <a:spcBef>
                <a:spcPts val="0"/>
              </a:spcBef>
              <a:spcAft>
                <a:spcPts val="0"/>
              </a:spcAft>
              <a:buClr>
                <a:schemeClr val="lt1"/>
              </a:buClr>
              <a:buSzPts val="1600"/>
              <a:buAutoNum type="arabicPeriod"/>
            </a:pPr>
            <a:r>
              <a:rPr lang="da" sz="1600">
                <a:solidFill>
                  <a:schemeClr val="lt1"/>
                </a:solidFill>
              </a:rPr>
              <a:t>Største gevinst: At komme i åben dialog med eleverne om deres brug af AI.</a:t>
            </a:r>
            <a:endParaRPr sz="16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330200" lvl="0" marL="457200" rtl="0" algn="l">
              <a:lnSpc>
                <a:spcPct val="115000"/>
              </a:lnSpc>
              <a:spcBef>
                <a:spcPts val="0"/>
              </a:spcBef>
              <a:spcAft>
                <a:spcPts val="0"/>
              </a:spcAft>
              <a:buClr>
                <a:schemeClr val="lt1"/>
              </a:buClr>
              <a:buSzPts val="1600"/>
              <a:buAutoNum type="arabicPeriod"/>
            </a:pPr>
            <a:r>
              <a:rPr lang="da" sz="1600">
                <a:solidFill>
                  <a:schemeClr val="lt1"/>
                </a:solidFill>
              </a:rPr>
              <a:t>Mange snakke med elever, der har brugt AI til udlicitering - hvad kan de gøre i stedet? Eksempel: Elev ser det nu som en sejr, at han </a:t>
            </a:r>
            <a:r>
              <a:rPr i="1" lang="da" sz="1600">
                <a:solidFill>
                  <a:schemeClr val="lt1"/>
                </a:solidFill>
              </a:rPr>
              <a:t>helt selv</a:t>
            </a:r>
            <a:r>
              <a:rPr lang="da" sz="1600">
                <a:solidFill>
                  <a:schemeClr val="lt1"/>
                </a:solidFill>
              </a:rPr>
              <a:t> skriver sine afleveringer:-).</a:t>
            </a:r>
            <a:endParaRPr sz="16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330200" lvl="0" marL="457200" rtl="0" algn="l">
              <a:lnSpc>
                <a:spcPct val="115000"/>
              </a:lnSpc>
              <a:spcBef>
                <a:spcPts val="0"/>
              </a:spcBef>
              <a:spcAft>
                <a:spcPts val="0"/>
              </a:spcAft>
              <a:buClr>
                <a:schemeClr val="lt1"/>
              </a:buClr>
              <a:buSzPts val="1600"/>
              <a:buAutoNum type="arabicPeriod"/>
            </a:pPr>
            <a:r>
              <a:rPr lang="da" sz="1600">
                <a:solidFill>
                  <a:schemeClr val="lt1"/>
                </a:solidFill>
              </a:rPr>
              <a:t>Stort potentiale i AI til feedback på elevers egne produktioner. De svagere elever skal have hjælp til, hvordan de bruger feedbacken. De fagligt stærke er bedre til at bruge AI læringsfremmende. </a:t>
            </a:r>
            <a:endParaRPr sz="16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330200" lvl="0" marL="457200" rtl="0" algn="l">
              <a:lnSpc>
                <a:spcPct val="115000"/>
              </a:lnSpc>
              <a:spcBef>
                <a:spcPts val="0"/>
              </a:spcBef>
              <a:spcAft>
                <a:spcPts val="0"/>
              </a:spcAft>
              <a:buClr>
                <a:schemeClr val="lt1"/>
              </a:buClr>
              <a:buSzPts val="1600"/>
              <a:buAutoNum type="arabicPeriod"/>
            </a:pPr>
            <a:r>
              <a:rPr lang="da" sz="1600">
                <a:solidFill>
                  <a:schemeClr val="lt1"/>
                </a:solidFill>
              </a:rPr>
              <a:t>AI har gjort det endnu mere vigtigt at bevidstgøre eleverne om, hvad læring er. </a:t>
            </a:r>
            <a:endParaRPr sz="1600">
              <a:solidFill>
                <a:schemeClr val="lt1"/>
              </a:solidFill>
            </a:endParaRPr>
          </a:p>
          <a:p>
            <a:pPr indent="0" lvl="0" marL="0" rtl="0" algn="l">
              <a:spcBef>
                <a:spcPts val="0"/>
              </a:spcBef>
              <a:spcAft>
                <a:spcPts val="0"/>
              </a:spcAft>
              <a:buNone/>
            </a:pPr>
            <a:r>
              <a:t/>
            </a:r>
            <a:endParaRPr sz="2000">
              <a:solidFill>
                <a:schemeClr val="lt1"/>
              </a:solidFill>
              <a:highlight>
                <a:srgbClr val="FFFFFF"/>
              </a:highlight>
            </a:endParaRPr>
          </a:p>
        </p:txBody>
      </p:sp>
      <p:pic>
        <p:nvPicPr>
          <p:cNvPr id="143" name="Google Shape;143;p23"/>
          <p:cNvPicPr preferRelativeResize="0"/>
          <p:nvPr/>
        </p:nvPicPr>
        <p:blipFill>
          <a:blip r:embed="rId3">
            <a:alphaModFix/>
          </a:blip>
          <a:stretch>
            <a:fillRect/>
          </a:stretch>
        </p:blipFill>
        <p:spPr>
          <a:xfrm>
            <a:off x="7627550" y="123725"/>
            <a:ext cx="1412350" cy="15705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42">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ctrTitle"/>
          </p:nvPr>
        </p:nvSpPr>
        <p:spPr>
          <a:xfrm>
            <a:off x="248750" y="1672000"/>
            <a:ext cx="5698200" cy="2139000"/>
          </a:xfrm>
          <a:prstGeom prst="rect">
            <a:avLst/>
          </a:prstGeom>
        </p:spPr>
        <p:txBody>
          <a:bodyPr anchorCtr="0" anchor="b" bIns="91425" lIns="91425" spcFirstLastPara="1" rIns="91425" wrap="square" tIns="91425">
            <a:noAutofit/>
          </a:bodyPr>
          <a:lstStyle/>
          <a:p>
            <a:pPr indent="-354330" lvl="0" marL="457200" rtl="0" algn="l">
              <a:lnSpc>
                <a:spcPct val="115000"/>
              </a:lnSpc>
              <a:spcBef>
                <a:spcPts val="0"/>
              </a:spcBef>
              <a:spcAft>
                <a:spcPts val="0"/>
              </a:spcAft>
              <a:buClr>
                <a:schemeClr val="lt1"/>
              </a:buClr>
              <a:buSzPts val="1980"/>
              <a:buAutoNum type="arabicPeriod"/>
            </a:pPr>
            <a:r>
              <a:rPr lang="da" sz="1979">
                <a:solidFill>
                  <a:schemeClr val="lt1"/>
                </a:solidFill>
              </a:rPr>
              <a:t>Hvordan kan fokus ændres fra snyd til læring i forhold til elevernes brug af AI?</a:t>
            </a:r>
            <a:endParaRPr sz="1979">
              <a:solidFill>
                <a:schemeClr val="lt1"/>
              </a:solidFill>
            </a:endParaRPr>
          </a:p>
          <a:p>
            <a:pPr indent="0" lvl="0" marL="914400" rtl="0" algn="l">
              <a:lnSpc>
                <a:spcPct val="115000"/>
              </a:lnSpc>
              <a:spcBef>
                <a:spcPts val="0"/>
              </a:spcBef>
              <a:spcAft>
                <a:spcPts val="0"/>
              </a:spcAft>
              <a:buNone/>
            </a:pPr>
            <a:r>
              <a:t/>
            </a:r>
            <a:endParaRPr sz="1979">
              <a:solidFill>
                <a:schemeClr val="lt1"/>
              </a:solidFill>
            </a:endParaRPr>
          </a:p>
          <a:p>
            <a:pPr indent="-354330" lvl="0" marL="457200" rtl="0" algn="l">
              <a:lnSpc>
                <a:spcPct val="115000"/>
              </a:lnSpc>
              <a:spcBef>
                <a:spcPts val="0"/>
              </a:spcBef>
              <a:spcAft>
                <a:spcPts val="0"/>
              </a:spcAft>
              <a:buClr>
                <a:schemeClr val="lt1"/>
              </a:buClr>
              <a:buSzPts val="1980"/>
              <a:buAutoNum type="arabicPeriod"/>
            </a:pPr>
            <a:r>
              <a:rPr lang="da" sz="1979">
                <a:solidFill>
                  <a:schemeClr val="lt1"/>
                </a:solidFill>
              </a:rPr>
              <a:t>Hvordan kan AI bruges læringsfremmende i elevernes arbejde med skriftlige opgaver?  </a:t>
            </a:r>
            <a:endParaRPr sz="1979">
              <a:solidFill>
                <a:schemeClr val="lt1"/>
              </a:solidFill>
            </a:endParaRPr>
          </a:p>
          <a:p>
            <a:pPr indent="0" lvl="0" marL="0" rtl="0" algn="ctr">
              <a:lnSpc>
                <a:spcPct val="115000"/>
              </a:lnSpc>
              <a:spcBef>
                <a:spcPts val="0"/>
              </a:spcBef>
              <a:spcAft>
                <a:spcPts val="0"/>
              </a:spcAft>
              <a:buSzPts val="990"/>
              <a:buNone/>
            </a:pPr>
            <a:r>
              <a:t/>
            </a:r>
            <a:endParaRPr sz="1280">
              <a:solidFill>
                <a:srgbClr val="351C75"/>
              </a:solidFill>
            </a:endParaRPr>
          </a:p>
        </p:txBody>
      </p:sp>
      <p:pic>
        <p:nvPicPr>
          <p:cNvPr id="62" name="Google Shape;62;p14"/>
          <p:cNvPicPr preferRelativeResize="0"/>
          <p:nvPr/>
        </p:nvPicPr>
        <p:blipFill>
          <a:blip r:embed="rId3">
            <a:alphaModFix/>
          </a:blip>
          <a:stretch>
            <a:fillRect/>
          </a:stretch>
        </p:blipFill>
        <p:spPr>
          <a:xfrm>
            <a:off x="6465272" y="161275"/>
            <a:ext cx="2546075" cy="1819175"/>
          </a:xfrm>
          <a:prstGeom prst="rect">
            <a:avLst/>
          </a:prstGeom>
          <a:noFill/>
          <a:ln>
            <a:noFill/>
          </a:ln>
        </p:spPr>
      </p:pic>
      <p:sp>
        <p:nvSpPr>
          <p:cNvPr id="63" name="Google Shape;63;p14"/>
          <p:cNvSpPr txBox="1"/>
          <p:nvPr/>
        </p:nvSpPr>
        <p:spPr>
          <a:xfrm>
            <a:off x="350600" y="350825"/>
            <a:ext cx="8244600" cy="8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da" sz="3100">
                <a:solidFill>
                  <a:schemeClr val="lt1"/>
                </a:solidFill>
              </a:rPr>
              <a:t>Problemstillinger → aktioner</a:t>
            </a:r>
            <a:endParaRPr b="1" sz="31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 name="Shape 67"/>
        <p:cNvGrpSpPr/>
        <p:nvPr/>
      </p:nvGrpSpPr>
      <p:grpSpPr>
        <a:xfrm>
          <a:off x="0" y="0"/>
          <a:ext cx="0" cy="0"/>
          <a:chOff x="0" y="0"/>
          <a:chExt cx="0" cy="0"/>
        </a:xfrm>
      </p:grpSpPr>
      <p:sp>
        <p:nvSpPr>
          <p:cNvPr id="68" name="Google Shape;68;p15"/>
          <p:cNvSpPr txBox="1"/>
          <p:nvPr>
            <p:ph type="title"/>
          </p:nvPr>
        </p:nvSpPr>
        <p:spPr>
          <a:xfrm>
            <a:off x="116800" y="154700"/>
            <a:ext cx="8913600" cy="5361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None/>
            </a:pPr>
            <a:r>
              <a:rPr b="1" lang="da" sz="2688">
                <a:solidFill>
                  <a:schemeClr val="lt1"/>
                </a:solidFill>
              </a:rPr>
              <a:t>Aktion 1: </a:t>
            </a:r>
            <a:r>
              <a:rPr lang="da" sz="2688">
                <a:solidFill>
                  <a:schemeClr val="lt1"/>
                </a:solidFill>
              </a:rPr>
              <a:t>Fra snyd til læring</a:t>
            </a:r>
            <a:endParaRPr sz="2688">
              <a:solidFill>
                <a:schemeClr val="lt1"/>
              </a:solidFill>
            </a:endParaRPr>
          </a:p>
          <a:p>
            <a:pPr indent="0" lvl="0" marL="0" rtl="0" algn="l">
              <a:lnSpc>
                <a:spcPct val="115000"/>
              </a:lnSpc>
              <a:spcBef>
                <a:spcPts val="0"/>
              </a:spcBef>
              <a:spcAft>
                <a:spcPts val="0"/>
              </a:spcAft>
              <a:buNone/>
            </a:pPr>
            <a:r>
              <a:t/>
            </a:r>
            <a:endParaRPr sz="2133">
              <a:solidFill>
                <a:schemeClr val="lt1"/>
              </a:solidFill>
            </a:endParaRPr>
          </a:p>
          <a:p>
            <a:pPr indent="0" lvl="0" marL="0" rtl="0" algn="l">
              <a:lnSpc>
                <a:spcPct val="115000"/>
              </a:lnSpc>
              <a:spcBef>
                <a:spcPts val="0"/>
              </a:spcBef>
              <a:spcAft>
                <a:spcPts val="0"/>
              </a:spcAft>
              <a:buNone/>
            </a:pPr>
            <a:r>
              <a:t/>
            </a:r>
            <a:endParaRPr sz="2133">
              <a:solidFill>
                <a:srgbClr val="351C75"/>
              </a:solidFill>
            </a:endParaRPr>
          </a:p>
        </p:txBody>
      </p:sp>
      <p:sp>
        <p:nvSpPr>
          <p:cNvPr id="69" name="Google Shape;69;p15"/>
          <p:cNvSpPr txBox="1"/>
          <p:nvPr>
            <p:ph idx="1" type="body"/>
          </p:nvPr>
        </p:nvSpPr>
        <p:spPr>
          <a:xfrm>
            <a:off x="313300" y="1831500"/>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0" name="Google Shape;70;p15"/>
          <p:cNvPicPr preferRelativeResize="0"/>
          <p:nvPr/>
        </p:nvPicPr>
        <p:blipFill>
          <a:blip r:embed="rId3">
            <a:alphaModFix/>
          </a:blip>
          <a:stretch>
            <a:fillRect/>
          </a:stretch>
        </p:blipFill>
        <p:spPr>
          <a:xfrm>
            <a:off x="3135475" y="2334379"/>
            <a:ext cx="5894926" cy="2465896"/>
          </a:xfrm>
          <a:prstGeom prst="rect">
            <a:avLst/>
          </a:prstGeom>
          <a:noFill/>
          <a:ln>
            <a:noFill/>
          </a:ln>
        </p:spPr>
      </p:pic>
      <p:pic>
        <p:nvPicPr>
          <p:cNvPr descr="Large Language Models like ChatGPT have remarkable abilities to generate content based on  training data but do they have actual intelligence? Find out more about how LLM's and Chatbots work as we explore this question. &#10;&#10;Featuring:&#10;Mira Murati the CTO of OpenAI&#10;Cristóbal Valenzuela the creator of Runway&#10;&#10;Presented by: Code.org, ETS, ISTE, Khan Academy&#10;&#10;Start learning today!&#10;https://code.org/ai/how-ai-works&#10;&#10;Stay in touch with us on social media:&#10;• Twitter: https://twitter.com/codeorg&#10;• Facebook: https://www.facebook.com/Code.org&#10;• Instagram: https://instagram.com/codeorg&#10;• TikTok: https://tiktok.com/@code.org&#10;• LinkedIn: https://www.linkedin.com/company/code-org&#10;• Medium: https://medium.com/@codeorg&#10;&#10;Help make our work possible with a donation at http://code.org/donate!" id="71" name="Google Shape;71;p15" title="How Chatbots and Large Language Models Work">
            <a:hlinkClick r:id="rId4"/>
          </p:cNvPr>
          <p:cNvPicPr preferRelativeResize="0"/>
          <p:nvPr/>
        </p:nvPicPr>
        <p:blipFill>
          <a:blip r:embed="rId5">
            <a:alphaModFix/>
          </a:blip>
          <a:stretch>
            <a:fillRect/>
          </a:stretch>
        </p:blipFill>
        <p:spPr>
          <a:xfrm>
            <a:off x="0" y="3379800"/>
            <a:ext cx="3135475" cy="1763700"/>
          </a:xfrm>
          <a:prstGeom prst="rect">
            <a:avLst/>
          </a:prstGeom>
          <a:noFill/>
          <a:ln>
            <a:noFill/>
          </a:ln>
        </p:spPr>
      </p:pic>
      <p:sp>
        <p:nvSpPr>
          <p:cNvPr id="72" name="Google Shape;72;p15"/>
          <p:cNvSpPr txBox="1"/>
          <p:nvPr/>
        </p:nvSpPr>
        <p:spPr>
          <a:xfrm>
            <a:off x="217575" y="651950"/>
            <a:ext cx="8562000" cy="1140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a" sz="1833">
                <a:solidFill>
                  <a:schemeClr val="lt1"/>
                </a:solidFill>
              </a:rPr>
              <a:t>1: Udgangspunkt: spørgeskema om klassens brug af AI → åben og ærlig snak.</a:t>
            </a:r>
            <a:endParaRPr sz="1833">
              <a:solidFill>
                <a:schemeClr val="lt1"/>
              </a:solidFill>
            </a:endParaRPr>
          </a:p>
          <a:p>
            <a:pPr indent="0" lvl="0" marL="0" rtl="0" algn="l">
              <a:lnSpc>
                <a:spcPct val="115000"/>
              </a:lnSpc>
              <a:spcBef>
                <a:spcPts val="0"/>
              </a:spcBef>
              <a:spcAft>
                <a:spcPts val="0"/>
              </a:spcAft>
              <a:buClr>
                <a:schemeClr val="dk1"/>
              </a:buClr>
              <a:buSzPts val="1100"/>
              <a:buFont typeface="Arial"/>
              <a:buNone/>
            </a:pPr>
            <a:r>
              <a:t/>
            </a:r>
            <a:endParaRPr sz="700">
              <a:solidFill>
                <a:schemeClr val="lt1"/>
              </a:solidFill>
            </a:endParaRPr>
          </a:p>
          <a:p>
            <a:pPr indent="0" lvl="0" marL="0" rtl="0" algn="l">
              <a:lnSpc>
                <a:spcPct val="115000"/>
              </a:lnSpc>
              <a:spcBef>
                <a:spcPts val="0"/>
              </a:spcBef>
              <a:spcAft>
                <a:spcPts val="0"/>
              </a:spcAft>
              <a:buNone/>
            </a:pPr>
            <a:r>
              <a:rPr lang="da" sz="1833">
                <a:solidFill>
                  <a:schemeClr val="lt1"/>
                </a:solidFill>
              </a:rPr>
              <a:t>2: Viden om, hvad en sprogmodel egentlig er.</a:t>
            </a:r>
            <a:endParaRPr sz="1833">
              <a:solidFill>
                <a:schemeClr val="lt1"/>
              </a:solidFill>
            </a:endParaRPr>
          </a:p>
          <a:p>
            <a:pPr indent="0" lvl="0" marL="0" rtl="0" algn="l">
              <a:lnSpc>
                <a:spcPct val="115000"/>
              </a:lnSpc>
              <a:spcBef>
                <a:spcPts val="0"/>
              </a:spcBef>
              <a:spcAft>
                <a:spcPts val="0"/>
              </a:spcAft>
              <a:buClr>
                <a:schemeClr val="dk1"/>
              </a:buClr>
              <a:buSzPts val="1100"/>
              <a:buFont typeface="Arial"/>
              <a:buNone/>
            </a:pPr>
            <a:r>
              <a:t/>
            </a:r>
            <a:endParaRPr sz="700">
              <a:solidFill>
                <a:schemeClr val="lt1"/>
              </a:solidFill>
            </a:endParaRPr>
          </a:p>
          <a:p>
            <a:pPr indent="0" lvl="0" marL="0" rtl="0" algn="l">
              <a:lnSpc>
                <a:spcPct val="115000"/>
              </a:lnSpc>
              <a:spcBef>
                <a:spcPts val="0"/>
              </a:spcBef>
              <a:spcAft>
                <a:spcPts val="0"/>
              </a:spcAft>
              <a:buClr>
                <a:schemeClr val="dk1"/>
              </a:buClr>
              <a:buSzPts val="1100"/>
              <a:buFont typeface="Arial"/>
              <a:buNone/>
            </a:pPr>
            <a:r>
              <a:rPr lang="da" sz="1833">
                <a:solidFill>
                  <a:schemeClr val="lt1"/>
                </a:solidFill>
              </a:rPr>
              <a:t>3: Refleksioner over, hvad læring er.</a:t>
            </a:r>
            <a:endParaRPr sz="1500">
              <a:solidFill>
                <a:schemeClr val="dk2"/>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2">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sp>
        <p:nvSpPr>
          <p:cNvPr id="77" name="Google Shape;77;p16"/>
          <p:cNvSpPr txBox="1"/>
          <p:nvPr>
            <p:ph type="title"/>
          </p:nvPr>
        </p:nvSpPr>
        <p:spPr>
          <a:xfrm>
            <a:off x="311700" y="128050"/>
            <a:ext cx="8520600" cy="5727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39285"/>
              <a:buFont typeface="Arial"/>
              <a:buNone/>
            </a:pPr>
            <a:r>
              <a:rPr b="1" lang="da">
                <a:solidFill>
                  <a:schemeClr val="lt1"/>
                </a:solidFill>
              </a:rPr>
              <a:t>Aktion 1</a:t>
            </a:r>
            <a:r>
              <a:rPr lang="da">
                <a:solidFill>
                  <a:schemeClr val="lt1"/>
                </a:solidFill>
              </a:rPr>
              <a:t>: Fra snyd til læring</a:t>
            </a:r>
            <a:endParaRPr>
              <a:solidFill>
                <a:schemeClr val="lt1"/>
              </a:solidFill>
            </a:endParaRPr>
          </a:p>
          <a:p>
            <a:pPr indent="0" lvl="0" marL="0" rtl="0" algn="l">
              <a:lnSpc>
                <a:spcPct val="100000"/>
              </a:lnSpc>
              <a:spcBef>
                <a:spcPts val="0"/>
              </a:spcBef>
              <a:spcAft>
                <a:spcPts val="0"/>
              </a:spcAft>
              <a:buClr>
                <a:schemeClr val="dk1"/>
              </a:buClr>
              <a:buSzPct val="54395"/>
              <a:buFont typeface="Arial"/>
              <a:buNone/>
            </a:pPr>
            <a:r>
              <a:rPr lang="da" sz="2022">
                <a:solidFill>
                  <a:schemeClr val="lt1"/>
                </a:solidFill>
              </a:rPr>
              <a:t>Hypotese: </a:t>
            </a:r>
            <a:r>
              <a:rPr lang="da" sz="2022">
                <a:solidFill>
                  <a:schemeClr val="lt1"/>
                </a:solidFill>
              </a:rPr>
              <a:t>En del af deres ‘læringshæmmende’ udlicitering til AI handler om, at de faktisk ikke ved eller tænker over, hvordan læring fungerer. </a:t>
            </a:r>
            <a:endParaRPr sz="2911">
              <a:solidFill>
                <a:schemeClr val="lt1"/>
              </a:solidFill>
            </a:endParaRPr>
          </a:p>
        </p:txBody>
      </p:sp>
      <p:sp>
        <p:nvSpPr>
          <p:cNvPr id="78" name="Google Shape;78;p16"/>
          <p:cNvSpPr txBox="1"/>
          <p:nvPr>
            <p:ph idx="1" type="body"/>
          </p:nvPr>
        </p:nvSpPr>
        <p:spPr>
          <a:xfrm>
            <a:off x="5113000" y="1767125"/>
            <a:ext cx="2634900" cy="2647200"/>
          </a:xfrm>
          <a:prstGeom prst="rect">
            <a:avLst/>
          </a:prstGeom>
        </p:spPr>
        <p:txBody>
          <a:bodyPr anchorCtr="0" anchor="t" bIns="91425" lIns="91425" spcFirstLastPara="1" rIns="91425" wrap="square" tIns="91425">
            <a:normAutofit/>
          </a:bodyPr>
          <a:lstStyle/>
          <a:p>
            <a:pPr indent="0" lvl="0" marL="0" rtl="0" algn="l">
              <a:lnSpc>
                <a:spcPct val="100000"/>
              </a:lnSpc>
              <a:spcBef>
                <a:spcPts val="0"/>
              </a:spcBef>
              <a:spcAft>
                <a:spcPts val="0"/>
              </a:spcAft>
              <a:buNone/>
            </a:pPr>
            <a:r>
              <a:rPr b="1" lang="da">
                <a:solidFill>
                  <a:schemeClr val="lt1"/>
                </a:solidFill>
              </a:rPr>
              <a:t>En lille illustration:-)</a:t>
            </a:r>
            <a:endParaRPr b="1">
              <a:solidFill>
                <a:schemeClr val="lt1"/>
              </a:solidFill>
            </a:endParaRPr>
          </a:p>
          <a:p>
            <a:pPr indent="0" lvl="0" marL="0" rtl="0" algn="l">
              <a:lnSpc>
                <a:spcPct val="100000"/>
              </a:lnSpc>
              <a:spcBef>
                <a:spcPts val="1200"/>
              </a:spcBef>
              <a:spcAft>
                <a:spcPts val="0"/>
              </a:spcAft>
              <a:buNone/>
            </a:pPr>
            <a:r>
              <a:rPr lang="da" sz="1491">
                <a:solidFill>
                  <a:schemeClr val="lt1"/>
                </a:solidFill>
              </a:rPr>
              <a:t>Jeg tog en håndvægt med i klassen, og bad en af eleverne om at lave træning med </a:t>
            </a:r>
            <a:r>
              <a:rPr i="1" lang="da" sz="1491">
                <a:solidFill>
                  <a:schemeClr val="lt1"/>
                </a:solidFill>
              </a:rPr>
              <a:t>min </a:t>
            </a:r>
            <a:r>
              <a:rPr lang="da" sz="1491">
                <a:solidFill>
                  <a:schemeClr val="lt1"/>
                </a:solidFill>
              </a:rPr>
              <a:t>håndvægt…</a:t>
            </a:r>
            <a:endParaRPr sz="1491">
              <a:solidFill>
                <a:schemeClr val="lt1"/>
              </a:solidFill>
            </a:endParaRPr>
          </a:p>
          <a:p>
            <a:pPr indent="0" lvl="0" marL="0" rtl="0" algn="l">
              <a:lnSpc>
                <a:spcPct val="100000"/>
              </a:lnSpc>
              <a:spcBef>
                <a:spcPts val="1200"/>
              </a:spcBef>
              <a:spcAft>
                <a:spcPts val="1200"/>
              </a:spcAft>
              <a:buNone/>
            </a:pPr>
            <a:r>
              <a:rPr lang="da" sz="1491">
                <a:solidFill>
                  <a:schemeClr val="lt1"/>
                </a:solidFill>
              </a:rPr>
              <a:t>… efterfølgende fik vi en snak om, hvor meget større mine</a:t>
            </a:r>
            <a:r>
              <a:rPr i="1" lang="da" sz="1491">
                <a:solidFill>
                  <a:schemeClr val="lt1"/>
                </a:solidFill>
              </a:rPr>
              <a:t> </a:t>
            </a:r>
            <a:r>
              <a:rPr lang="da" sz="1491">
                <a:solidFill>
                  <a:schemeClr val="lt1"/>
                </a:solidFill>
              </a:rPr>
              <a:t>muller var blevet af træningen:-). </a:t>
            </a:r>
            <a:endParaRPr sz="1491">
              <a:solidFill>
                <a:schemeClr val="lt1"/>
              </a:solidFill>
            </a:endParaRPr>
          </a:p>
        </p:txBody>
      </p:sp>
      <p:pic>
        <p:nvPicPr>
          <p:cNvPr id="79" name="Google Shape;79;p16"/>
          <p:cNvPicPr preferRelativeResize="0"/>
          <p:nvPr/>
        </p:nvPicPr>
        <p:blipFill>
          <a:blip r:embed="rId3">
            <a:alphaModFix/>
          </a:blip>
          <a:stretch>
            <a:fillRect/>
          </a:stretch>
        </p:blipFill>
        <p:spPr>
          <a:xfrm>
            <a:off x="1624700" y="1767125"/>
            <a:ext cx="2579686" cy="26472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78">
                                            <p:txEl>
                                              <p:pRg end="2" st="2"/>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sp>
        <p:nvSpPr>
          <p:cNvPr id="84" name="Google Shape;84;p17"/>
          <p:cNvSpPr txBox="1"/>
          <p:nvPr>
            <p:ph type="title"/>
          </p:nvPr>
        </p:nvSpPr>
        <p:spPr>
          <a:xfrm>
            <a:off x="311700" y="114050"/>
            <a:ext cx="8520600" cy="750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da">
                <a:solidFill>
                  <a:schemeClr val="lt1"/>
                </a:solidFill>
              </a:rPr>
              <a:t>Aktion 1:</a:t>
            </a:r>
            <a:r>
              <a:rPr lang="da">
                <a:solidFill>
                  <a:schemeClr val="lt1"/>
                </a:solidFill>
              </a:rPr>
              <a:t> Fra snyd til læring</a:t>
            </a:r>
            <a:endParaRPr>
              <a:solidFill>
                <a:schemeClr val="lt1"/>
              </a:solidFill>
            </a:endParaRPr>
          </a:p>
          <a:p>
            <a:pPr indent="0" lvl="0" marL="0" rtl="0" algn="l">
              <a:spcBef>
                <a:spcPts val="0"/>
              </a:spcBef>
              <a:spcAft>
                <a:spcPts val="0"/>
              </a:spcAft>
              <a:buNone/>
            </a:pPr>
            <a:r>
              <a:rPr lang="da" sz="2244">
                <a:solidFill>
                  <a:schemeClr val="lt1"/>
                </a:solidFill>
              </a:rPr>
              <a:t>Bevidstgøre eleverne om, hvor den egentlige læring sker</a:t>
            </a:r>
            <a:endParaRPr sz="2244">
              <a:solidFill>
                <a:schemeClr val="lt1"/>
              </a:solidFill>
            </a:endParaRPr>
          </a:p>
        </p:txBody>
      </p:sp>
      <p:sp>
        <p:nvSpPr>
          <p:cNvPr id="85" name="Google Shape;85;p17"/>
          <p:cNvSpPr txBox="1"/>
          <p:nvPr>
            <p:ph idx="1" type="body"/>
          </p:nvPr>
        </p:nvSpPr>
        <p:spPr>
          <a:xfrm>
            <a:off x="891600" y="1220125"/>
            <a:ext cx="7038600" cy="7503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da" sz="1700">
                <a:solidFill>
                  <a:schemeClr val="lt1"/>
                </a:solidFill>
              </a:rPr>
              <a:t>“Læring er tilegnelse af kundskaber gennem elevens </a:t>
            </a:r>
            <a:r>
              <a:rPr b="1" lang="da" sz="1700">
                <a:solidFill>
                  <a:schemeClr val="lt1"/>
                </a:solidFill>
              </a:rPr>
              <a:t>egne aktive handlinger</a:t>
            </a:r>
            <a:r>
              <a:rPr lang="da" sz="1700">
                <a:solidFill>
                  <a:schemeClr val="lt1"/>
                </a:solidFill>
              </a:rPr>
              <a:t>. Læring kræver aktive processer i </a:t>
            </a:r>
            <a:r>
              <a:rPr b="1" lang="da" sz="1700">
                <a:solidFill>
                  <a:schemeClr val="lt1"/>
                </a:solidFill>
              </a:rPr>
              <a:t>hjernen”</a:t>
            </a:r>
            <a:endParaRPr sz="1900">
              <a:solidFill>
                <a:schemeClr val="lt1"/>
              </a:solidFill>
            </a:endParaRPr>
          </a:p>
        </p:txBody>
      </p:sp>
      <p:sp>
        <p:nvSpPr>
          <p:cNvPr id="86" name="Google Shape;86;p17"/>
          <p:cNvSpPr/>
          <p:nvPr/>
        </p:nvSpPr>
        <p:spPr>
          <a:xfrm>
            <a:off x="903113" y="3528050"/>
            <a:ext cx="1845300" cy="12441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300"/>
              <a:t>Opgaveformulering</a:t>
            </a:r>
            <a:endParaRPr sz="1300"/>
          </a:p>
        </p:txBody>
      </p:sp>
      <p:sp>
        <p:nvSpPr>
          <p:cNvPr id="87" name="Google Shape;87;p17"/>
          <p:cNvSpPr/>
          <p:nvPr/>
        </p:nvSpPr>
        <p:spPr>
          <a:xfrm>
            <a:off x="3416700" y="3478550"/>
            <a:ext cx="1988400" cy="12441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a" sz="1200"/>
              <a:t>Aktiv proces</a:t>
            </a:r>
            <a:endParaRPr b="1" sz="1200"/>
          </a:p>
          <a:p>
            <a:pPr indent="0" lvl="0" marL="0" rtl="0" algn="ctr">
              <a:spcBef>
                <a:spcPts val="0"/>
              </a:spcBef>
              <a:spcAft>
                <a:spcPts val="0"/>
              </a:spcAft>
              <a:buNone/>
            </a:pPr>
            <a:r>
              <a:rPr lang="da" sz="1000"/>
              <a:t>Formulere, genlæse dele af pensum, rette, skrive, læse noget fra pensum igen, slette, skrive mere, rykke rundt…</a:t>
            </a:r>
            <a:endParaRPr sz="1000"/>
          </a:p>
        </p:txBody>
      </p:sp>
      <p:sp>
        <p:nvSpPr>
          <p:cNvPr id="88" name="Google Shape;88;p17"/>
          <p:cNvSpPr/>
          <p:nvPr/>
        </p:nvSpPr>
        <p:spPr>
          <a:xfrm>
            <a:off x="6096538" y="3502249"/>
            <a:ext cx="1845300" cy="11967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a:t>Færdig besvarelse af skriftlig aflevering</a:t>
            </a:r>
            <a:endParaRPr/>
          </a:p>
        </p:txBody>
      </p:sp>
      <p:sp>
        <p:nvSpPr>
          <p:cNvPr id="89" name="Google Shape;89;p17"/>
          <p:cNvSpPr/>
          <p:nvPr/>
        </p:nvSpPr>
        <p:spPr>
          <a:xfrm>
            <a:off x="2771550" y="3833900"/>
            <a:ext cx="575700" cy="212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0" name="Google Shape;90;p17"/>
          <p:cNvSpPr/>
          <p:nvPr/>
        </p:nvSpPr>
        <p:spPr>
          <a:xfrm>
            <a:off x="5474538" y="3833900"/>
            <a:ext cx="575700" cy="212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1" name="Google Shape;91;p17"/>
          <p:cNvSpPr/>
          <p:nvPr/>
        </p:nvSpPr>
        <p:spPr>
          <a:xfrm>
            <a:off x="879963" y="2073950"/>
            <a:ext cx="1845300" cy="12441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sz="1300"/>
              <a:t>Arbejdsspørgsmål</a:t>
            </a:r>
            <a:endParaRPr sz="1300"/>
          </a:p>
        </p:txBody>
      </p:sp>
      <p:sp>
        <p:nvSpPr>
          <p:cNvPr id="92" name="Google Shape;92;p17"/>
          <p:cNvSpPr/>
          <p:nvPr/>
        </p:nvSpPr>
        <p:spPr>
          <a:xfrm>
            <a:off x="3416688" y="2073950"/>
            <a:ext cx="1988400" cy="12441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b="1" lang="da" sz="1200"/>
              <a:t>Aktiv proces</a:t>
            </a:r>
            <a:endParaRPr b="1" sz="1200"/>
          </a:p>
          <a:p>
            <a:pPr indent="0" lvl="0" marL="0" rtl="0" algn="ctr">
              <a:spcBef>
                <a:spcPts val="0"/>
              </a:spcBef>
              <a:spcAft>
                <a:spcPts val="0"/>
              </a:spcAft>
              <a:buNone/>
            </a:pPr>
            <a:r>
              <a:rPr lang="da" sz="1000"/>
              <a:t>Læse grundbogstekst eller artikler/statistik, udvælge relevante og vigtige informationer, reflektere over sammenhænge, læse igen…</a:t>
            </a:r>
            <a:endParaRPr sz="1000"/>
          </a:p>
        </p:txBody>
      </p:sp>
      <p:sp>
        <p:nvSpPr>
          <p:cNvPr id="93" name="Google Shape;93;p17"/>
          <p:cNvSpPr/>
          <p:nvPr/>
        </p:nvSpPr>
        <p:spPr>
          <a:xfrm>
            <a:off x="6096513" y="2097648"/>
            <a:ext cx="1845300" cy="1196700"/>
          </a:xfrm>
          <a:prstGeom prst="rect">
            <a:avLst/>
          </a:prstGeom>
          <a:solidFill>
            <a:srgbClr val="CFE2F3"/>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da"/>
              <a:t>Færdig besvarelse af arbejdsspørgsmål</a:t>
            </a:r>
            <a:endParaRPr/>
          </a:p>
        </p:txBody>
      </p:sp>
      <p:sp>
        <p:nvSpPr>
          <p:cNvPr id="94" name="Google Shape;94;p17"/>
          <p:cNvSpPr/>
          <p:nvPr/>
        </p:nvSpPr>
        <p:spPr>
          <a:xfrm>
            <a:off x="2783113" y="2589800"/>
            <a:ext cx="575700" cy="212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5" name="Google Shape;95;p17"/>
          <p:cNvSpPr/>
          <p:nvPr/>
        </p:nvSpPr>
        <p:spPr>
          <a:xfrm>
            <a:off x="5462950" y="2589800"/>
            <a:ext cx="575700" cy="212400"/>
          </a:xfrm>
          <a:prstGeom prst="rightArrow">
            <a:avLst>
              <a:gd fmla="val 50000" name="adj1"/>
              <a:gd fmla="val 50000" name="adj2"/>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
        <p:nvSpPr>
          <p:cNvPr id="96" name="Google Shape;96;p17"/>
          <p:cNvSpPr/>
          <p:nvPr/>
        </p:nvSpPr>
        <p:spPr>
          <a:xfrm>
            <a:off x="3393575" y="3528050"/>
            <a:ext cx="2034655" cy="1244095"/>
          </a:xfrm>
          <a:custGeom>
            <a:rect b="b" l="l" r="r" t="t"/>
            <a:pathLst>
              <a:path extrusionOk="0" h="53729" w="70215">
                <a:moveTo>
                  <a:pt x="38948" y="740"/>
                </a:moveTo>
                <a:cubicBezTo>
                  <a:pt x="26280" y="740"/>
                  <a:pt x="9702" y="1536"/>
                  <a:pt x="2675" y="12076"/>
                </a:cubicBezTo>
                <a:cubicBezTo>
                  <a:pt x="-4318" y="22565"/>
                  <a:pt x="3603" y="41384"/>
                  <a:pt x="14293" y="48066"/>
                </a:cubicBezTo>
                <a:cubicBezTo>
                  <a:pt x="21866" y="52800"/>
                  <a:pt x="31985" y="55048"/>
                  <a:pt x="40649" y="52883"/>
                </a:cubicBezTo>
                <a:cubicBezTo>
                  <a:pt x="44594" y="51897"/>
                  <a:pt x="47497" y="48467"/>
                  <a:pt x="51134" y="46649"/>
                </a:cubicBezTo>
                <a:cubicBezTo>
                  <a:pt x="56505" y="43965"/>
                  <a:pt x="64482" y="44430"/>
                  <a:pt x="67570" y="39281"/>
                </a:cubicBezTo>
                <a:cubicBezTo>
                  <a:pt x="72464" y="31122"/>
                  <a:pt x="70115" y="18370"/>
                  <a:pt x="64170" y="10942"/>
                </a:cubicBezTo>
                <a:cubicBezTo>
                  <a:pt x="57749" y="2919"/>
                  <a:pt x="44731" y="-2223"/>
                  <a:pt x="34981" y="1023"/>
                </a:cubicBezTo>
              </a:path>
            </a:pathLst>
          </a:custGeom>
          <a:noFill/>
          <a:ln cap="flat" cmpd="sng" w="19050">
            <a:solidFill>
              <a:srgbClr val="FF00FF"/>
            </a:solidFill>
            <a:prstDash val="solid"/>
            <a:round/>
            <a:headEnd len="med" w="med" type="none"/>
            <a:tailEnd len="med" w="med" type="none"/>
          </a:ln>
          <a:effectLst>
            <a:outerShdw blurRad="57150" rotWithShape="0" algn="bl" dir="5400000" dist="19050">
              <a:srgbClr val="000000">
                <a:alpha val="50000"/>
              </a:srgbClr>
            </a:outerShdw>
          </a:effectLst>
        </p:spPr>
      </p:sp>
      <p:sp>
        <p:nvSpPr>
          <p:cNvPr id="97" name="Google Shape;97;p17"/>
          <p:cNvSpPr/>
          <p:nvPr/>
        </p:nvSpPr>
        <p:spPr>
          <a:xfrm>
            <a:off x="3347212" y="2093901"/>
            <a:ext cx="2127339" cy="1352896"/>
          </a:xfrm>
          <a:custGeom>
            <a:rect b="b" l="l" r="r" t="t"/>
            <a:pathLst>
              <a:path extrusionOk="0" h="53729" w="70215">
                <a:moveTo>
                  <a:pt x="38948" y="740"/>
                </a:moveTo>
                <a:cubicBezTo>
                  <a:pt x="26280" y="740"/>
                  <a:pt x="9702" y="1536"/>
                  <a:pt x="2675" y="12076"/>
                </a:cubicBezTo>
                <a:cubicBezTo>
                  <a:pt x="-4318" y="22565"/>
                  <a:pt x="3603" y="41384"/>
                  <a:pt x="14293" y="48066"/>
                </a:cubicBezTo>
                <a:cubicBezTo>
                  <a:pt x="21866" y="52800"/>
                  <a:pt x="31985" y="55048"/>
                  <a:pt x="40649" y="52883"/>
                </a:cubicBezTo>
                <a:cubicBezTo>
                  <a:pt x="44594" y="51897"/>
                  <a:pt x="47497" y="48467"/>
                  <a:pt x="51134" y="46649"/>
                </a:cubicBezTo>
                <a:cubicBezTo>
                  <a:pt x="56505" y="43965"/>
                  <a:pt x="64482" y="44430"/>
                  <a:pt x="67570" y="39281"/>
                </a:cubicBezTo>
                <a:cubicBezTo>
                  <a:pt x="72464" y="31122"/>
                  <a:pt x="70115" y="18370"/>
                  <a:pt x="64170" y="10942"/>
                </a:cubicBezTo>
                <a:cubicBezTo>
                  <a:pt x="57749" y="2919"/>
                  <a:pt x="44731" y="-2223"/>
                  <a:pt x="34981" y="1023"/>
                </a:cubicBezTo>
              </a:path>
            </a:pathLst>
          </a:custGeom>
          <a:noFill/>
          <a:ln cap="flat" cmpd="sng" w="19050">
            <a:solidFill>
              <a:srgbClr val="FF00FF"/>
            </a:solidFill>
            <a:prstDash val="solid"/>
            <a:round/>
            <a:headEnd len="med" w="med" type="none"/>
            <a:tailEnd len="med" w="med" type="none"/>
          </a:ln>
          <a:effectLst>
            <a:outerShdw blurRad="57150" rotWithShape="0" algn="bl" dir="5400000" dist="19050">
              <a:srgbClr val="000000">
                <a:alpha val="50000"/>
              </a:srgbClr>
            </a:outerShdw>
          </a:effectLst>
        </p:spPr>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2">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3">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sp>
        <p:nvSpPr>
          <p:cNvPr id="102" name="Google Shape;102;p18"/>
          <p:cNvSpPr txBox="1"/>
          <p:nvPr>
            <p:ph type="title"/>
          </p:nvPr>
        </p:nvSpPr>
        <p:spPr>
          <a:xfrm>
            <a:off x="311700" y="1858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da" sz="2688">
                <a:solidFill>
                  <a:schemeClr val="lt1"/>
                </a:solidFill>
              </a:rPr>
              <a:t>Aktion 1</a:t>
            </a:r>
            <a:r>
              <a:rPr lang="da" sz="2688">
                <a:solidFill>
                  <a:schemeClr val="lt1"/>
                </a:solidFill>
              </a:rPr>
              <a:t>: Fra snyd til læring</a:t>
            </a:r>
            <a:endParaRPr sz="2688">
              <a:solidFill>
                <a:schemeClr val="lt1"/>
              </a:solidFill>
            </a:endParaRPr>
          </a:p>
          <a:p>
            <a:pPr indent="0" lvl="0" marL="0" rtl="0" algn="l">
              <a:spcBef>
                <a:spcPts val="0"/>
              </a:spcBef>
              <a:spcAft>
                <a:spcPts val="0"/>
              </a:spcAft>
              <a:buNone/>
            </a:pPr>
            <a:r>
              <a:rPr lang="da" sz="2355">
                <a:solidFill>
                  <a:schemeClr val="lt1"/>
                </a:solidFill>
              </a:rPr>
              <a:t>Eleverne reflekterer over deres brug af AI → fælles sprog er vigtigt!</a:t>
            </a:r>
            <a:r>
              <a:rPr lang="da" sz="2133">
                <a:solidFill>
                  <a:schemeClr val="lt1"/>
                </a:solidFill>
              </a:rPr>
              <a:t> </a:t>
            </a:r>
            <a:endParaRPr sz="2133">
              <a:solidFill>
                <a:schemeClr val="lt1"/>
              </a:solidFill>
            </a:endParaRPr>
          </a:p>
          <a:p>
            <a:pPr indent="0" lvl="0" marL="0" rtl="0" algn="l">
              <a:spcBef>
                <a:spcPts val="0"/>
              </a:spcBef>
              <a:spcAft>
                <a:spcPts val="0"/>
              </a:spcAft>
              <a:buNone/>
            </a:pPr>
            <a:r>
              <a:t/>
            </a:r>
            <a:endParaRPr sz="2022">
              <a:solidFill>
                <a:srgbClr val="351C75"/>
              </a:solidFill>
            </a:endParaRPr>
          </a:p>
        </p:txBody>
      </p:sp>
      <p:pic>
        <p:nvPicPr>
          <p:cNvPr id="103" name="Google Shape;103;p18"/>
          <p:cNvPicPr preferRelativeResize="0"/>
          <p:nvPr/>
        </p:nvPicPr>
        <p:blipFill>
          <a:blip r:embed="rId3">
            <a:alphaModFix/>
          </a:blip>
          <a:stretch>
            <a:fillRect/>
          </a:stretch>
        </p:blipFill>
        <p:spPr>
          <a:xfrm>
            <a:off x="3983500" y="1431025"/>
            <a:ext cx="4974600" cy="2679150"/>
          </a:xfrm>
          <a:prstGeom prst="rect">
            <a:avLst/>
          </a:prstGeom>
          <a:noFill/>
          <a:ln>
            <a:noFill/>
          </a:ln>
        </p:spPr>
      </p:pic>
      <p:sp>
        <p:nvSpPr>
          <p:cNvPr id="104" name="Google Shape;104;p18"/>
          <p:cNvSpPr txBox="1"/>
          <p:nvPr/>
        </p:nvSpPr>
        <p:spPr>
          <a:xfrm>
            <a:off x="383475" y="4619250"/>
            <a:ext cx="3000000" cy="3231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t/>
            </a:r>
            <a:endParaRPr sz="900">
              <a:solidFill>
                <a:schemeClr val="lt1"/>
              </a:solidFill>
            </a:endParaRPr>
          </a:p>
        </p:txBody>
      </p:sp>
      <p:sp>
        <p:nvSpPr>
          <p:cNvPr id="105" name="Google Shape;105;p18"/>
          <p:cNvSpPr txBox="1"/>
          <p:nvPr/>
        </p:nvSpPr>
        <p:spPr>
          <a:xfrm>
            <a:off x="383475" y="1272900"/>
            <a:ext cx="3338100" cy="387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i="1" lang="da" sz="1500">
                <a:solidFill>
                  <a:schemeClr val="lt1"/>
                </a:solidFill>
              </a:rPr>
              <a:t>“Aj, jeg plejer faktisk at bruge AI til udlicitering i de fag, jeg har sværest ved. Og til partnerskab i fag, jeg har lettere ved… det er måske ikke så smart…”</a:t>
            </a:r>
            <a:endParaRPr i="1" sz="1500">
              <a:solidFill>
                <a:schemeClr val="lt1"/>
              </a:solidFill>
            </a:endParaRPr>
          </a:p>
          <a:p>
            <a:pPr indent="0" lvl="0" marL="0" rtl="0" algn="l">
              <a:spcBef>
                <a:spcPts val="0"/>
              </a:spcBef>
              <a:spcAft>
                <a:spcPts val="0"/>
              </a:spcAft>
              <a:buNone/>
            </a:pPr>
            <a:r>
              <a:t/>
            </a:r>
            <a:endParaRPr i="1" sz="600">
              <a:solidFill>
                <a:schemeClr val="lt1"/>
              </a:solidFill>
            </a:endParaRPr>
          </a:p>
          <a:p>
            <a:pPr indent="0" lvl="0" marL="0" rtl="0" algn="l">
              <a:spcBef>
                <a:spcPts val="0"/>
              </a:spcBef>
              <a:spcAft>
                <a:spcPts val="0"/>
              </a:spcAft>
              <a:buNone/>
            </a:pPr>
            <a:r>
              <a:rPr i="1" lang="da" sz="1500">
                <a:solidFill>
                  <a:schemeClr val="lt1"/>
                </a:solidFill>
              </a:rPr>
              <a:t>“Jeg har en idé! Måske skulle jeg prøve </a:t>
            </a:r>
            <a:r>
              <a:rPr i="1" lang="da" sz="1500" u="sng">
                <a:solidFill>
                  <a:schemeClr val="lt1"/>
                </a:solidFill>
              </a:rPr>
              <a:t>ikke</a:t>
            </a:r>
            <a:r>
              <a:rPr i="1" lang="da" sz="1500">
                <a:solidFill>
                  <a:schemeClr val="lt1"/>
                </a:solidFill>
              </a:rPr>
              <a:t> at bruge AI i en hel uge i skolen og se, hvad der sker!”</a:t>
            </a:r>
            <a:endParaRPr i="1" sz="1500">
              <a:solidFill>
                <a:schemeClr val="lt1"/>
              </a:solidFill>
            </a:endParaRPr>
          </a:p>
          <a:p>
            <a:pPr indent="0" lvl="0" marL="0" rtl="0" algn="l">
              <a:spcBef>
                <a:spcPts val="0"/>
              </a:spcBef>
              <a:spcAft>
                <a:spcPts val="0"/>
              </a:spcAft>
              <a:buNone/>
            </a:pPr>
            <a:r>
              <a:t/>
            </a:r>
            <a:endParaRPr i="1" sz="600">
              <a:solidFill>
                <a:schemeClr val="lt1"/>
              </a:solidFill>
            </a:endParaRPr>
          </a:p>
          <a:p>
            <a:pPr indent="0" lvl="0" marL="0" rtl="0" algn="l">
              <a:spcBef>
                <a:spcPts val="0"/>
              </a:spcBef>
              <a:spcAft>
                <a:spcPts val="0"/>
              </a:spcAft>
              <a:buNone/>
            </a:pPr>
            <a:r>
              <a:rPr i="1" lang="da" sz="1500">
                <a:solidFill>
                  <a:schemeClr val="lt1"/>
                </a:solidFill>
              </a:rPr>
              <a:t>“Jeg bruger den tit som partnerskab i fag, jeg har svært ved. Men fag, jeg ved, jeg har styr på, der kan jeg godt bruge den til udlicitering, for det </a:t>
            </a:r>
            <a:r>
              <a:rPr i="1" lang="da" sz="1500" u="sng">
                <a:solidFill>
                  <a:schemeClr val="lt1"/>
                </a:solidFill>
              </a:rPr>
              <a:t>har </a:t>
            </a:r>
            <a:r>
              <a:rPr i="1" lang="da" sz="1500">
                <a:solidFill>
                  <a:schemeClr val="lt1"/>
                </a:solidFill>
              </a:rPr>
              <a:t>jeg jo styr på”</a:t>
            </a:r>
            <a:endParaRPr i="1" sz="1500">
              <a:solidFill>
                <a:schemeClr val="lt1"/>
              </a:solidFill>
            </a:endParaRPr>
          </a:p>
        </p:txBody>
      </p:sp>
      <p:sp>
        <p:nvSpPr>
          <p:cNvPr id="106" name="Google Shape;106;p18"/>
          <p:cNvSpPr txBox="1"/>
          <p:nvPr/>
        </p:nvSpPr>
        <p:spPr>
          <a:xfrm>
            <a:off x="3915975" y="4063550"/>
            <a:ext cx="2331000" cy="32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da" sz="900">
                <a:solidFill>
                  <a:schemeClr val="lt1"/>
                </a:solidFill>
              </a:rPr>
              <a:t>Christian Dalsgaard, Aarhus Universitet</a:t>
            </a:r>
            <a:endParaRPr sz="9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5">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ctr">
              <a:spcBef>
                <a:spcPts val="0"/>
              </a:spcBef>
              <a:spcAft>
                <a:spcPts val="0"/>
              </a:spcAft>
              <a:buNone/>
            </a:pPr>
            <a:r>
              <a:rPr b="1" lang="da">
                <a:solidFill>
                  <a:schemeClr val="lt1"/>
                </a:solidFill>
              </a:rPr>
              <a:t>Aktion 2 </a:t>
            </a:r>
            <a:endParaRPr b="1">
              <a:solidFill>
                <a:schemeClr val="lt1"/>
              </a:solidFill>
            </a:endParaRPr>
          </a:p>
        </p:txBody>
      </p:sp>
      <p:sp>
        <p:nvSpPr>
          <p:cNvPr id="112" name="Google Shape;112;p19"/>
          <p:cNvSpPr txBox="1"/>
          <p:nvPr>
            <p:ph idx="1" type="body"/>
          </p:nvPr>
        </p:nvSpPr>
        <p:spPr>
          <a:xfrm>
            <a:off x="311700" y="1017725"/>
            <a:ext cx="8520600" cy="572700"/>
          </a:xfrm>
          <a:prstGeom prst="rect">
            <a:avLst/>
          </a:prstGeom>
        </p:spPr>
        <p:txBody>
          <a:bodyPr anchorCtr="0" anchor="t" bIns="91425" lIns="91425" spcFirstLastPara="1" rIns="91425" wrap="square" tIns="91425">
            <a:normAutofit/>
          </a:bodyPr>
          <a:lstStyle/>
          <a:p>
            <a:pPr indent="0" lvl="0" marL="0" rtl="0" algn="ctr">
              <a:lnSpc>
                <a:spcPct val="100000"/>
              </a:lnSpc>
              <a:spcBef>
                <a:spcPts val="0"/>
              </a:spcBef>
              <a:spcAft>
                <a:spcPts val="0"/>
              </a:spcAft>
              <a:buClr>
                <a:schemeClr val="dk1"/>
              </a:buClr>
              <a:buSzPts val="1100"/>
              <a:buFont typeface="Arial"/>
              <a:buNone/>
            </a:pPr>
            <a:r>
              <a:rPr lang="da" sz="2466">
                <a:solidFill>
                  <a:schemeClr val="lt1"/>
                </a:solidFill>
              </a:rPr>
              <a:t>Læringsfremmende brug af AI i skriftlige afleveringer</a:t>
            </a:r>
            <a:endParaRPr/>
          </a:p>
        </p:txBody>
      </p:sp>
      <p:pic>
        <p:nvPicPr>
          <p:cNvPr id="113" name="Google Shape;113;p19"/>
          <p:cNvPicPr preferRelativeResize="0"/>
          <p:nvPr/>
        </p:nvPicPr>
        <p:blipFill>
          <a:blip r:embed="rId3">
            <a:alphaModFix/>
          </a:blip>
          <a:stretch>
            <a:fillRect/>
          </a:stretch>
        </p:blipFill>
        <p:spPr>
          <a:xfrm>
            <a:off x="3201100" y="2136623"/>
            <a:ext cx="2933600" cy="23190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0"/>
          <p:cNvSpPr txBox="1"/>
          <p:nvPr>
            <p:ph type="title"/>
          </p:nvPr>
        </p:nvSpPr>
        <p:spPr>
          <a:xfrm>
            <a:off x="200875" y="174650"/>
            <a:ext cx="8766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da">
                <a:solidFill>
                  <a:schemeClr val="lt1"/>
                </a:solidFill>
              </a:rPr>
              <a:t>Aktion 2:</a:t>
            </a:r>
            <a:r>
              <a:rPr lang="da">
                <a:solidFill>
                  <a:schemeClr val="lt1"/>
                </a:solidFill>
              </a:rPr>
              <a:t> </a:t>
            </a:r>
            <a:r>
              <a:rPr lang="da" sz="2466">
                <a:solidFill>
                  <a:schemeClr val="lt1"/>
                </a:solidFill>
              </a:rPr>
              <a:t>Læringsfremmende brug af AI i skriftlige afleveringer</a:t>
            </a:r>
            <a:endParaRPr sz="2466">
              <a:solidFill>
                <a:schemeClr val="lt1"/>
              </a:solidFill>
            </a:endParaRPr>
          </a:p>
          <a:p>
            <a:pPr indent="0" lvl="0" marL="0" rtl="0" algn="l">
              <a:spcBef>
                <a:spcPts val="0"/>
              </a:spcBef>
              <a:spcAft>
                <a:spcPts val="0"/>
              </a:spcAft>
              <a:buNone/>
            </a:pPr>
            <a:r>
              <a:t/>
            </a:r>
            <a:endParaRPr sz="2022">
              <a:solidFill>
                <a:srgbClr val="351C75"/>
              </a:solidFill>
            </a:endParaRPr>
          </a:p>
        </p:txBody>
      </p:sp>
      <p:pic>
        <p:nvPicPr>
          <p:cNvPr id="119" name="Google Shape;119;p20"/>
          <p:cNvPicPr preferRelativeResize="0"/>
          <p:nvPr/>
        </p:nvPicPr>
        <p:blipFill>
          <a:blip r:embed="rId3">
            <a:alphaModFix/>
          </a:blip>
          <a:stretch>
            <a:fillRect/>
          </a:stretch>
        </p:blipFill>
        <p:spPr>
          <a:xfrm>
            <a:off x="4060000" y="1565275"/>
            <a:ext cx="4728750" cy="2546750"/>
          </a:xfrm>
          <a:prstGeom prst="rect">
            <a:avLst/>
          </a:prstGeom>
          <a:noFill/>
          <a:ln>
            <a:noFill/>
          </a:ln>
        </p:spPr>
      </p:pic>
      <p:sp>
        <p:nvSpPr>
          <p:cNvPr id="120" name="Google Shape;120;p20"/>
          <p:cNvSpPr/>
          <p:nvPr/>
        </p:nvSpPr>
        <p:spPr>
          <a:xfrm>
            <a:off x="5673575" y="1989025"/>
            <a:ext cx="2880925" cy="1950108"/>
          </a:xfrm>
          <a:custGeom>
            <a:rect b="b" l="l" r="r" t="t"/>
            <a:pathLst>
              <a:path extrusionOk="0" h="69504" w="107678">
                <a:moveTo>
                  <a:pt x="54942" y="3657"/>
                </a:moveTo>
                <a:cubicBezTo>
                  <a:pt x="46224" y="2569"/>
                  <a:pt x="36744" y="6638"/>
                  <a:pt x="28587" y="3374"/>
                </a:cubicBezTo>
                <a:cubicBezTo>
                  <a:pt x="20287" y="53"/>
                  <a:pt x="8931" y="908"/>
                  <a:pt x="1948" y="6491"/>
                </a:cubicBezTo>
                <a:cubicBezTo>
                  <a:pt x="-745" y="8644"/>
                  <a:pt x="248" y="13245"/>
                  <a:pt x="248" y="16693"/>
                </a:cubicBezTo>
                <a:cubicBezTo>
                  <a:pt x="248" y="24171"/>
                  <a:pt x="437" y="31705"/>
                  <a:pt x="1665" y="39081"/>
                </a:cubicBezTo>
                <a:cubicBezTo>
                  <a:pt x="3054" y="47426"/>
                  <a:pt x="-1999" y="58885"/>
                  <a:pt x="4499" y="64302"/>
                </a:cubicBezTo>
                <a:cubicBezTo>
                  <a:pt x="13153" y="71516"/>
                  <a:pt x="27534" y="70134"/>
                  <a:pt x="38222" y="66569"/>
                </a:cubicBezTo>
                <a:cubicBezTo>
                  <a:pt x="41906" y="65340"/>
                  <a:pt x="46011" y="66780"/>
                  <a:pt x="49841" y="67420"/>
                </a:cubicBezTo>
                <a:cubicBezTo>
                  <a:pt x="56961" y="68610"/>
                  <a:pt x="64375" y="66901"/>
                  <a:pt x="71379" y="65153"/>
                </a:cubicBezTo>
                <a:cubicBezTo>
                  <a:pt x="82685" y="62331"/>
                  <a:pt x="101078" y="69061"/>
                  <a:pt x="105669" y="58351"/>
                </a:cubicBezTo>
                <a:cubicBezTo>
                  <a:pt x="109857" y="48580"/>
                  <a:pt x="106737" y="36384"/>
                  <a:pt x="102551" y="26612"/>
                </a:cubicBezTo>
                <a:cubicBezTo>
                  <a:pt x="99433" y="19334"/>
                  <a:pt x="100798" y="9171"/>
                  <a:pt x="94616" y="4224"/>
                </a:cubicBezTo>
                <a:cubicBezTo>
                  <a:pt x="83477" y="-4690"/>
                  <a:pt x="66091" y="3374"/>
                  <a:pt x="51825" y="3374"/>
                </a:cubicBezTo>
              </a:path>
            </a:pathLst>
          </a:custGeom>
          <a:noFill/>
          <a:ln cap="flat" cmpd="sng" w="9525">
            <a:solidFill>
              <a:schemeClr val="dk2"/>
            </a:solidFill>
            <a:prstDash val="solid"/>
            <a:round/>
            <a:headEnd len="med" w="med" type="none"/>
            <a:tailEnd len="med" w="med" type="none"/>
          </a:ln>
        </p:spPr>
      </p:sp>
      <p:sp>
        <p:nvSpPr>
          <p:cNvPr id="121" name="Google Shape;121;p20"/>
          <p:cNvSpPr txBox="1"/>
          <p:nvPr/>
        </p:nvSpPr>
        <p:spPr>
          <a:xfrm>
            <a:off x="414525" y="1191725"/>
            <a:ext cx="3198300" cy="3157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da" sz="1600">
                <a:solidFill>
                  <a:schemeClr val="lt1"/>
                </a:solidFill>
              </a:rPr>
              <a:t>Eleverne foreslår selv læringsfremmende måder at arbejde med skriftlige afleveringer på (gruppediskussioner).</a:t>
            </a:r>
            <a:endParaRPr sz="1600">
              <a:solidFill>
                <a:schemeClr val="lt1"/>
              </a:solidFill>
            </a:endParaRPr>
          </a:p>
          <a:p>
            <a:pPr indent="0" lvl="0" marL="0" rtl="0" algn="l">
              <a:spcBef>
                <a:spcPts val="0"/>
              </a:spcBef>
              <a:spcAft>
                <a:spcPts val="0"/>
              </a:spcAft>
              <a:buNone/>
            </a:pPr>
            <a:r>
              <a:t/>
            </a:r>
            <a:endParaRPr sz="1600">
              <a:solidFill>
                <a:schemeClr val="lt1"/>
              </a:solidFill>
            </a:endParaRPr>
          </a:p>
          <a:p>
            <a:pPr indent="0" lvl="0" marL="0" rtl="0" algn="l">
              <a:spcBef>
                <a:spcPts val="0"/>
              </a:spcBef>
              <a:spcAft>
                <a:spcPts val="0"/>
              </a:spcAft>
              <a:buNone/>
            </a:pPr>
            <a:r>
              <a:rPr lang="da" sz="1600">
                <a:solidFill>
                  <a:schemeClr val="lt1"/>
                </a:solidFill>
              </a:rPr>
              <a:t>De kom frem til at bruge AI til feedback på tekst, de selv har produceret.</a:t>
            </a:r>
            <a:endParaRPr sz="1600">
              <a:solidFill>
                <a:schemeClr val="lt1"/>
              </a:solidFill>
            </a:endParaRPr>
          </a:p>
          <a:p>
            <a:pPr indent="0" lvl="0" marL="0" rtl="0" algn="l">
              <a:spcBef>
                <a:spcPts val="0"/>
              </a:spcBef>
              <a:spcAft>
                <a:spcPts val="0"/>
              </a:spcAft>
              <a:buNone/>
            </a:pPr>
            <a:r>
              <a:t/>
            </a:r>
            <a:endParaRPr sz="1600">
              <a:solidFill>
                <a:schemeClr val="lt1"/>
              </a:solidFill>
            </a:endParaRPr>
          </a:p>
          <a:p>
            <a:pPr indent="0" lvl="0" marL="0" rtl="0" algn="l">
              <a:spcBef>
                <a:spcPts val="0"/>
              </a:spcBef>
              <a:spcAft>
                <a:spcPts val="0"/>
              </a:spcAft>
              <a:buNone/>
            </a:pPr>
            <a:r>
              <a:rPr lang="da" sz="1600">
                <a:solidFill>
                  <a:schemeClr val="lt1"/>
                </a:solidFill>
              </a:rPr>
              <a:t>De mente, at AI i de andre dele af skriveprocessen nemt ville blive udliciterende.</a:t>
            </a:r>
            <a:r>
              <a:rPr lang="da" sz="1800">
                <a:solidFill>
                  <a:schemeClr val="lt1"/>
                </a:solidFill>
              </a:rPr>
              <a:t> </a:t>
            </a:r>
            <a:endParaRPr sz="1800">
              <a:solidFill>
                <a:schemeClr val="lt1"/>
              </a:solidFil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1">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21"/>
          <p:cNvSpPr txBox="1"/>
          <p:nvPr>
            <p:ph type="title"/>
          </p:nvPr>
        </p:nvSpPr>
        <p:spPr>
          <a:xfrm>
            <a:off x="200875" y="174650"/>
            <a:ext cx="87660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da">
                <a:solidFill>
                  <a:schemeClr val="lt1"/>
                </a:solidFill>
              </a:rPr>
              <a:t>Aktion 2:</a:t>
            </a:r>
            <a:r>
              <a:rPr lang="da">
                <a:solidFill>
                  <a:schemeClr val="lt1"/>
                </a:solidFill>
              </a:rPr>
              <a:t> </a:t>
            </a:r>
            <a:r>
              <a:rPr lang="da" sz="2466">
                <a:solidFill>
                  <a:schemeClr val="lt1"/>
                </a:solidFill>
              </a:rPr>
              <a:t>Læringsfremmende brug af AI i skriftlige afleveringer</a:t>
            </a:r>
            <a:endParaRPr sz="2688">
              <a:solidFill>
                <a:schemeClr val="lt1"/>
              </a:solidFill>
            </a:endParaRPr>
          </a:p>
          <a:p>
            <a:pPr indent="0" lvl="0" marL="0" rtl="0" algn="l">
              <a:spcBef>
                <a:spcPts val="0"/>
              </a:spcBef>
              <a:spcAft>
                <a:spcPts val="0"/>
              </a:spcAft>
              <a:buNone/>
            </a:pPr>
            <a:r>
              <a:t/>
            </a:r>
            <a:endParaRPr sz="2022">
              <a:solidFill>
                <a:srgbClr val="351C75"/>
              </a:solidFill>
            </a:endParaRPr>
          </a:p>
        </p:txBody>
      </p:sp>
      <p:sp>
        <p:nvSpPr>
          <p:cNvPr id="127" name="Google Shape;127;p21"/>
          <p:cNvSpPr txBox="1"/>
          <p:nvPr/>
        </p:nvSpPr>
        <p:spPr>
          <a:xfrm>
            <a:off x="200875" y="1114550"/>
            <a:ext cx="6558600" cy="3649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da" sz="1600">
                <a:solidFill>
                  <a:schemeClr val="lt1"/>
                </a:solidFill>
              </a:rPr>
              <a:t>1: Feedback fra AI på den del af afleveringen, de var mindst tilfredse med (i den sene fase af opgaveskrivningen).</a:t>
            </a:r>
            <a:endParaRPr sz="16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0" rtl="0" algn="l">
              <a:lnSpc>
                <a:spcPct val="115000"/>
              </a:lnSpc>
              <a:spcBef>
                <a:spcPts val="0"/>
              </a:spcBef>
              <a:spcAft>
                <a:spcPts val="0"/>
              </a:spcAft>
              <a:buNone/>
            </a:pPr>
            <a:r>
              <a:rPr lang="da" sz="1600">
                <a:solidFill>
                  <a:schemeClr val="lt1"/>
                </a:solidFill>
              </a:rPr>
              <a:t>2: Jeg indsamlede både udkastet, deres korrespondance med AI og deres færdige aflevering. Fire afleveringer i alt.  </a:t>
            </a:r>
            <a:endParaRPr sz="16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457200" rtl="0" algn="l">
              <a:lnSpc>
                <a:spcPct val="115000"/>
              </a:lnSpc>
              <a:spcBef>
                <a:spcPts val="0"/>
              </a:spcBef>
              <a:spcAft>
                <a:spcPts val="0"/>
              </a:spcAft>
              <a:buNone/>
            </a:pPr>
            <a:r>
              <a:t/>
            </a:r>
            <a:endParaRPr sz="700">
              <a:solidFill>
                <a:schemeClr val="lt1"/>
              </a:solidFill>
            </a:endParaRPr>
          </a:p>
          <a:p>
            <a:pPr indent="0" lvl="0" marL="0" rtl="0" algn="l">
              <a:lnSpc>
                <a:spcPct val="115000"/>
              </a:lnSpc>
              <a:spcBef>
                <a:spcPts val="0"/>
              </a:spcBef>
              <a:spcAft>
                <a:spcPts val="0"/>
              </a:spcAft>
              <a:buNone/>
            </a:pPr>
            <a:r>
              <a:rPr lang="da" sz="1600">
                <a:solidFill>
                  <a:schemeClr val="lt1"/>
                </a:solidFill>
              </a:rPr>
              <a:t>3: Åben snak om deres brug af AI. Jeg viste på klassen eksempler fra deres afleveringer, hvor det ukonkrete og overfladiske AI-sprog var tydeligt + eksempler, hvor AI-feedbacken bruges på en god måde. </a:t>
            </a:r>
            <a:endParaRPr sz="1600">
              <a:solidFill>
                <a:schemeClr val="lt1"/>
              </a:solidFill>
            </a:endParaRPr>
          </a:p>
          <a:p>
            <a:pPr indent="0" lvl="0" marL="0" rtl="0" algn="l">
              <a:lnSpc>
                <a:spcPct val="115000"/>
              </a:lnSpc>
              <a:spcBef>
                <a:spcPts val="0"/>
              </a:spcBef>
              <a:spcAft>
                <a:spcPts val="0"/>
              </a:spcAft>
              <a:buNone/>
            </a:pPr>
            <a:r>
              <a:t/>
            </a:r>
            <a:endParaRPr sz="700">
              <a:solidFill>
                <a:schemeClr val="lt1"/>
              </a:solidFill>
            </a:endParaRPr>
          </a:p>
          <a:p>
            <a:pPr indent="0" lvl="0" marL="0" rtl="0" algn="l">
              <a:lnSpc>
                <a:spcPct val="115000"/>
              </a:lnSpc>
              <a:spcBef>
                <a:spcPts val="0"/>
              </a:spcBef>
              <a:spcAft>
                <a:spcPts val="0"/>
              </a:spcAft>
              <a:buNone/>
            </a:pPr>
            <a:r>
              <a:t/>
            </a:r>
            <a:endParaRPr sz="700">
              <a:solidFill>
                <a:schemeClr val="lt1"/>
              </a:solidFill>
            </a:endParaRPr>
          </a:p>
          <a:p>
            <a:pPr indent="0" lvl="0" marL="0" rtl="0" algn="l">
              <a:lnSpc>
                <a:spcPct val="115000"/>
              </a:lnSpc>
              <a:spcBef>
                <a:spcPts val="0"/>
              </a:spcBef>
              <a:spcAft>
                <a:spcPts val="0"/>
              </a:spcAft>
              <a:buNone/>
            </a:pPr>
            <a:r>
              <a:rPr lang="da" sz="1600">
                <a:solidFill>
                  <a:schemeClr val="lt1"/>
                </a:solidFill>
              </a:rPr>
              <a:t>4: </a:t>
            </a:r>
            <a:r>
              <a:rPr b="1" lang="da" sz="1600">
                <a:solidFill>
                  <a:schemeClr val="lt1"/>
                </a:solidFill>
              </a:rPr>
              <a:t>Vi snakker nu ikke om snyd, men om ‘AI-sprog’</a:t>
            </a:r>
            <a:r>
              <a:rPr lang="da" sz="1600">
                <a:solidFill>
                  <a:schemeClr val="lt1"/>
                </a:solidFill>
              </a:rPr>
              <a:t>. Hvis jeg ser AI-sprog i deres opgaver, skal de rette det.  </a:t>
            </a:r>
            <a:endParaRPr sz="1600">
              <a:solidFill>
                <a:schemeClr val="lt1"/>
              </a:solidFill>
            </a:endParaRPr>
          </a:p>
          <a:p>
            <a:pPr indent="0" lvl="0" marL="0" rtl="0" algn="l">
              <a:spcBef>
                <a:spcPts val="0"/>
              </a:spcBef>
              <a:spcAft>
                <a:spcPts val="0"/>
              </a:spcAft>
              <a:buNone/>
            </a:pPr>
            <a:r>
              <a:t/>
            </a:r>
            <a:endParaRPr sz="1900">
              <a:solidFill>
                <a:schemeClr val="lt1"/>
              </a:solidFill>
              <a:highlight>
                <a:srgbClr val="FFFFFF"/>
              </a:highlight>
            </a:endParaRPr>
          </a:p>
        </p:txBody>
      </p:sp>
      <p:pic>
        <p:nvPicPr>
          <p:cNvPr id="128" name="Google Shape;128;p21"/>
          <p:cNvPicPr preferRelativeResize="0"/>
          <p:nvPr/>
        </p:nvPicPr>
        <p:blipFill>
          <a:blip r:embed="rId3">
            <a:alphaModFix/>
          </a:blip>
          <a:stretch>
            <a:fillRect/>
          </a:stretch>
        </p:blipFill>
        <p:spPr>
          <a:xfrm>
            <a:off x="7445150" y="877525"/>
            <a:ext cx="1433800" cy="116587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27">
                                            <p:txEl>
                                              <p:pRg end="10" st="1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E05381FD1EBF842901CE532E1012636" ma:contentTypeVersion="10" ma:contentTypeDescription="Opret et nyt dokument." ma:contentTypeScope="" ma:versionID="9d624381cd43c09eaa04f4a41a5459f3">
  <xsd:schema xmlns:xsd="http://www.w3.org/2001/XMLSchema" xmlns:xs="http://www.w3.org/2001/XMLSchema" xmlns:p="http://schemas.microsoft.com/office/2006/metadata/properties" xmlns:ns2="50dfea01-e914-497e-b5be-f5e4a504f868" xmlns:ns3="642d4e91-ac9f-4963-a747-c0abafc83778" targetNamespace="http://schemas.microsoft.com/office/2006/metadata/properties" ma:root="true" ma:fieldsID="3001664aabfc932358a0b1fd3a02fded" ns2:_="" ns3:_="">
    <xsd:import namespace="50dfea01-e914-497e-b5be-f5e4a504f868"/>
    <xsd:import namespace="642d4e91-ac9f-4963-a747-c0abafc83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dfea01-e914-497e-b5be-f5e4a504f8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3273e385-a8b0-4d51-8803-6e97695cb93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42d4e91-ac9f-4963-a747-c0abafc8377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4c15f8f-27cb-46e3-8ae6-178aecd0b4ab}" ma:internalName="TaxCatchAll" ma:showField="CatchAllData" ma:web="642d4e91-ac9f-4963-a747-c0abafc837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642d4e91-ac9f-4963-a747-c0abafc83778" xsi:nil="true"/>
    <lcf76f155ced4ddcb4097134ff3c332f xmlns="50dfea01-e914-497e-b5be-f5e4a504f868">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02B56226-920C-4659-96BB-238782F90410}"/>
</file>

<file path=customXml/itemProps2.xml><?xml version="1.0" encoding="utf-8"?>
<ds:datastoreItem xmlns:ds="http://schemas.openxmlformats.org/officeDocument/2006/customXml" ds:itemID="{A7B10C05-4D93-4913-93CB-2B3C2B21CE32}"/>
</file>

<file path=customXml/itemProps3.xml><?xml version="1.0" encoding="utf-8"?>
<ds:datastoreItem xmlns:ds="http://schemas.openxmlformats.org/officeDocument/2006/customXml" ds:itemID="{3360E39E-D1A9-430A-8584-E0E3F1C740D3}"/>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0x010100CE05381FD1EBF842901CE532E1012636</vt:lpwstr>
  </property>
</Properties>
</file>